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39FBD-963E-0D6D-E02C-F6EF355730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97B5415-A93F-3285-692B-9E4B078058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B30BE4D-CF9F-1E3A-CB78-442C80975C0C}"/>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5" name="Footer Placeholder 4">
            <a:extLst>
              <a:ext uri="{FF2B5EF4-FFF2-40B4-BE49-F238E27FC236}">
                <a16:creationId xmlns:a16="http://schemas.microsoft.com/office/drawing/2014/main" xmlns="" id="{33D49B24-0A6A-2031-AFF7-7EFE8FC6CC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7F7B7EC-AD2E-9A7B-8B51-9AADD1CE298D}"/>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18853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424B48-3607-CE2B-9D19-719424D7DE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6D6B48A-942C-52CB-C725-69FB3762B8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A7181AC-9041-30CF-2029-1C9705FF8F21}"/>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5" name="Footer Placeholder 4">
            <a:extLst>
              <a:ext uri="{FF2B5EF4-FFF2-40B4-BE49-F238E27FC236}">
                <a16:creationId xmlns:a16="http://schemas.microsoft.com/office/drawing/2014/main" xmlns="" id="{9D61FBE5-AD33-F2C2-E905-29BB1C3D0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1E1C630-0E8F-EB9C-6F3E-34BC7FE29967}"/>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405006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31E8851-BABB-FDB2-3D76-C52FE32705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B9E2EAA-06F6-573F-78DD-38FABBC102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08A444D-B0F7-FA39-325F-D9EFE70B474B}"/>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5" name="Footer Placeholder 4">
            <a:extLst>
              <a:ext uri="{FF2B5EF4-FFF2-40B4-BE49-F238E27FC236}">
                <a16:creationId xmlns:a16="http://schemas.microsoft.com/office/drawing/2014/main" xmlns="" id="{9A4B4E03-1DDC-7997-7494-658825C858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F5DF5C6-1878-E1AD-0815-48C35E116525}"/>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398220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77F16E-B4C0-6F98-92DD-FFF9A36627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CD3AD8D-2145-0BA7-DFA5-4CDD2773A9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1C97D99-3A57-3F53-6CFC-833A055F9002}"/>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5" name="Footer Placeholder 4">
            <a:extLst>
              <a:ext uri="{FF2B5EF4-FFF2-40B4-BE49-F238E27FC236}">
                <a16:creationId xmlns:a16="http://schemas.microsoft.com/office/drawing/2014/main" xmlns="" id="{A2831C3A-8826-F22A-2D71-C8837CD4F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5F0389-7B73-3BF3-E4A1-3604D246F1D4}"/>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249028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194291-5056-1F98-079C-F0EDE43507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0DF8B95-4CB2-6B3B-0E90-DDC9581DFA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EA80536-A6B8-FE16-B5A6-58F17C3684CD}"/>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5" name="Footer Placeholder 4">
            <a:extLst>
              <a:ext uri="{FF2B5EF4-FFF2-40B4-BE49-F238E27FC236}">
                <a16:creationId xmlns:a16="http://schemas.microsoft.com/office/drawing/2014/main" xmlns="" id="{AC3E9723-C4CA-5EDD-F05B-A087E75D4C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BB740F-30BA-F1C1-55C1-FA082B0FB62A}"/>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154506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2E984A-C481-15CF-D15D-BF9E566EA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30BBD54-BE04-324E-BC4A-04B4A21104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4DA32F4-2DBB-023E-13F0-756B9A715B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0FF6E1D-DBCC-BAB3-A7A1-C9BF85B94AED}"/>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6" name="Footer Placeholder 5">
            <a:extLst>
              <a:ext uri="{FF2B5EF4-FFF2-40B4-BE49-F238E27FC236}">
                <a16:creationId xmlns:a16="http://schemas.microsoft.com/office/drawing/2014/main" xmlns="" id="{078EA28B-3339-E90F-BE06-18F545A560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90043D8-68E8-3B4D-CCF9-8946DC3B2F13}"/>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1314739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0DBDBB-812D-038F-2898-DDAE0CE54D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186D82F-9779-6074-D3E8-4892FAABAE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BE6FCD7-16EF-06E0-6709-09B16714AE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3B9D3A6-4ACF-819A-877B-DDDE9D570A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FA9336E-458E-BC48-EC3D-99D973D39D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3066771-A4A0-A001-3872-7426ED89CB19}"/>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8" name="Footer Placeholder 7">
            <a:extLst>
              <a:ext uri="{FF2B5EF4-FFF2-40B4-BE49-F238E27FC236}">
                <a16:creationId xmlns:a16="http://schemas.microsoft.com/office/drawing/2014/main" xmlns="" id="{6064B0C8-093A-7111-74C2-D77EC59B09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1D167A9-80F3-9610-4D03-B143C6D06C77}"/>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284065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C9559A-8A9A-A1EF-D283-0F1296C102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3BD2596-4674-64BB-D1D1-E35B60C3B229}"/>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4" name="Footer Placeholder 3">
            <a:extLst>
              <a:ext uri="{FF2B5EF4-FFF2-40B4-BE49-F238E27FC236}">
                <a16:creationId xmlns:a16="http://schemas.microsoft.com/office/drawing/2014/main" xmlns="" id="{5E2230E5-AB71-B738-54EC-FF6C49EA52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AEC98E3-9385-2987-FBF8-2DF0C0B15133}"/>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465365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F6023FF-0F6D-7ACC-53A3-9FE9671FB68E}"/>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3" name="Footer Placeholder 2">
            <a:extLst>
              <a:ext uri="{FF2B5EF4-FFF2-40B4-BE49-F238E27FC236}">
                <a16:creationId xmlns:a16="http://schemas.microsoft.com/office/drawing/2014/main" xmlns="" id="{2CF8A2F0-B750-7C4E-1305-B2D6857061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41478AE2-A3E2-CEEB-8655-371F8FA45D1F}"/>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346277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E8986F-76A3-1E88-32B6-354AA7A055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99E1DF4-824D-F406-B980-30C4DC1255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867A328-5408-8BA6-EB18-8A2713230B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098E38B-32CA-9AED-5EF8-CB647D9FE6C6}"/>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6" name="Footer Placeholder 5">
            <a:extLst>
              <a:ext uri="{FF2B5EF4-FFF2-40B4-BE49-F238E27FC236}">
                <a16:creationId xmlns:a16="http://schemas.microsoft.com/office/drawing/2014/main" xmlns="" id="{CB69D1ED-3B31-E031-75FA-B0599786BD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2002F1F-2DC5-A6F7-AE09-A25C728046ED}"/>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178756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9B611D-843F-AF70-0DB9-F6B252CB5B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063BC47F-5A0D-CC1E-6CF5-3B2D891E75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1039E6C-E881-D148-009B-267EB4F19C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AB033C0-2934-6E69-03EB-EC513CD894DF}"/>
              </a:ext>
            </a:extLst>
          </p:cNvPr>
          <p:cNvSpPr>
            <a:spLocks noGrp="1"/>
          </p:cNvSpPr>
          <p:nvPr>
            <p:ph type="dt" sz="half" idx="10"/>
          </p:nvPr>
        </p:nvSpPr>
        <p:spPr/>
        <p:txBody>
          <a:bodyPr/>
          <a:lstStyle/>
          <a:p>
            <a:fld id="{DC752795-8824-4456-8024-F1304EBB6F79}" type="datetimeFigureOut">
              <a:rPr lang="en-US" smtClean="0"/>
              <a:pPr/>
              <a:t>7/1/2024</a:t>
            </a:fld>
            <a:endParaRPr lang="en-US"/>
          </a:p>
        </p:txBody>
      </p:sp>
      <p:sp>
        <p:nvSpPr>
          <p:cNvPr id="6" name="Footer Placeholder 5">
            <a:extLst>
              <a:ext uri="{FF2B5EF4-FFF2-40B4-BE49-F238E27FC236}">
                <a16:creationId xmlns:a16="http://schemas.microsoft.com/office/drawing/2014/main" xmlns="" id="{36BEF68E-A5A3-77C1-2A40-81770E7062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2F379C7-2EC3-8BB8-6F84-6E8F77825DEE}"/>
              </a:ext>
            </a:extLst>
          </p:cNvPr>
          <p:cNvSpPr>
            <a:spLocks noGrp="1"/>
          </p:cNvSpPr>
          <p:nvPr>
            <p:ph type="sldNum" sz="quarter" idx="12"/>
          </p:nvPr>
        </p:nvSpPr>
        <p:spPr/>
        <p:txBody>
          <a:body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432987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F6AD40-B450-226A-95B8-26604921A8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99E4348B-5CEA-98F2-7F14-ACBA978A23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0C13B0F-4B7A-7C3B-2DC1-4AC9527DA5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752795-8824-4456-8024-F1304EBB6F79}" type="datetimeFigureOut">
              <a:rPr lang="en-US" smtClean="0"/>
              <a:pPr/>
              <a:t>7/1/2024</a:t>
            </a:fld>
            <a:endParaRPr lang="en-US"/>
          </a:p>
        </p:txBody>
      </p:sp>
      <p:sp>
        <p:nvSpPr>
          <p:cNvPr id="5" name="Footer Placeholder 4">
            <a:extLst>
              <a:ext uri="{FF2B5EF4-FFF2-40B4-BE49-F238E27FC236}">
                <a16:creationId xmlns:a16="http://schemas.microsoft.com/office/drawing/2014/main" xmlns="" id="{04EED71F-1EFB-9039-BEB4-D72722492A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54EC090-E7FD-9E61-1024-85E8F6008E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727CB7-02C4-47AF-8CCB-024CFA6C6264}" type="slidenum">
              <a:rPr lang="en-US" smtClean="0"/>
              <a:pPr/>
              <a:t>‹#›</a:t>
            </a:fld>
            <a:endParaRPr lang="en-US"/>
          </a:p>
        </p:txBody>
      </p:sp>
    </p:spTree>
    <p:extLst>
      <p:ext uri="{BB962C8B-B14F-4D97-AF65-F5344CB8AC3E}">
        <p14:creationId xmlns:p14="http://schemas.microsoft.com/office/powerpoint/2010/main" xmlns="" val="2568706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02EE1F-2BCB-2941-FF91-8108B989BD8C}"/>
              </a:ext>
            </a:extLst>
          </p:cNvPr>
          <p:cNvSpPr>
            <a:spLocks noGrp="1"/>
          </p:cNvSpPr>
          <p:nvPr>
            <p:ph type="ctrTitle"/>
          </p:nvPr>
        </p:nvSpPr>
        <p:spPr>
          <a:xfrm>
            <a:off x="1524000" y="465221"/>
            <a:ext cx="9144000" cy="3481137"/>
          </a:xfrm>
        </p:spPr>
        <p:txBody>
          <a:bodyPr>
            <a:normAutofit/>
          </a:bodyPr>
          <a:lstStyle/>
          <a:p>
            <a:r>
              <a:rPr lang="en-US" sz="40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t>Course- </a:t>
            </a:r>
            <a:br>
              <a:rPr lang="en-US" sz="40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br>
            <a:r>
              <a:rPr lang="en-US" sz="40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t>Human Resource Management</a:t>
            </a:r>
            <a:br>
              <a:rPr lang="en-US" sz="40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br>
            <a:r>
              <a:rPr lang="en-US" sz="40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t>Module -1</a:t>
            </a:r>
            <a:r>
              <a:rPr lang="en-US" sz="4000" kern="100" cap="none"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rPr>
              <a:t/>
            </a:r>
            <a:br>
              <a:rPr lang="en-US" sz="4000" kern="100" cap="none"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rPr>
            </a:br>
            <a:r>
              <a:rPr lang="en-US" sz="4000" b="1" dirty="0"/>
              <a:t>Organizational external agency and employee requirements for information</a:t>
            </a:r>
          </a:p>
        </p:txBody>
      </p:sp>
      <p:sp>
        <p:nvSpPr>
          <p:cNvPr id="3" name="Subtitle 2">
            <a:extLst>
              <a:ext uri="{FF2B5EF4-FFF2-40B4-BE49-F238E27FC236}">
                <a16:creationId xmlns:a16="http://schemas.microsoft.com/office/drawing/2014/main" xmlns="" id="{81007ADD-45C7-D597-B70E-6B955197E9BD}"/>
              </a:ext>
            </a:extLst>
          </p:cNvPr>
          <p:cNvSpPr>
            <a:spLocks noGrp="1"/>
          </p:cNvSpPr>
          <p:nvPr>
            <p:ph type="subTitle" idx="1"/>
          </p:nvPr>
        </p:nvSpPr>
        <p:spPr>
          <a:xfrm>
            <a:off x="1523999" y="4363453"/>
            <a:ext cx="9561095" cy="1626182"/>
          </a:xfrm>
        </p:spPr>
        <p:txBody>
          <a:bodyPr>
            <a:normAutofit/>
          </a:bodyPr>
          <a:lstStyle/>
          <a:p>
            <a:endParaRPr lang="en-US" sz="4800" b="1" dirty="0"/>
          </a:p>
          <a:p>
            <a:r>
              <a:rPr lang="en-US" sz="4800" b="1" dirty="0"/>
              <a:t>Prepared by Dr. </a:t>
            </a:r>
            <a:r>
              <a:rPr lang="en-US" sz="4800" b="1" dirty="0" err="1"/>
              <a:t>Laboni</a:t>
            </a:r>
            <a:r>
              <a:rPr lang="en-US" sz="4800" b="1" dirty="0"/>
              <a:t> Basu</a:t>
            </a:r>
          </a:p>
        </p:txBody>
      </p:sp>
    </p:spTree>
    <p:extLst>
      <p:ext uri="{BB962C8B-B14F-4D97-AF65-F5344CB8AC3E}">
        <p14:creationId xmlns:p14="http://schemas.microsoft.com/office/powerpoint/2010/main" xmlns="" val="2837400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5356D4-1EEB-54FF-F7E1-7CBA82E8E1A6}"/>
              </a:ext>
            </a:extLst>
          </p:cNvPr>
          <p:cNvSpPr>
            <a:spLocks noGrp="1"/>
          </p:cNvSpPr>
          <p:nvPr>
            <p:ph type="title"/>
          </p:nvPr>
        </p:nvSpPr>
        <p:spPr/>
        <p:txBody>
          <a:bodyPr/>
          <a:lstStyle/>
          <a:p>
            <a:r>
              <a:rPr lang="en-US" kern="0" dirty="0">
                <a:solidFill>
                  <a:srgbClr val="222222"/>
                </a:solidFill>
                <a:highlight>
                  <a:srgbClr val="FFFFFF"/>
                </a:highlight>
                <a:latin typeface="Calibri" panose="020F0502020204030204" pitchFamily="34" charset="0"/>
                <a:cs typeface="Calibri" panose="020F0502020204030204" pitchFamily="34" charset="0"/>
              </a:rPr>
              <a:t>                </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In summary</a:t>
            </a:r>
            <a:endParaRPr lang="en-US" dirty="0"/>
          </a:p>
        </p:txBody>
      </p:sp>
      <p:sp>
        <p:nvSpPr>
          <p:cNvPr id="3" name="Content Placeholder 2">
            <a:extLst>
              <a:ext uri="{FF2B5EF4-FFF2-40B4-BE49-F238E27FC236}">
                <a16:creationId xmlns:a16="http://schemas.microsoft.com/office/drawing/2014/main" xmlns="" id="{E1204E66-80E3-CEE3-553F-D2FFA9D54ADB}"/>
              </a:ext>
            </a:extLst>
          </p:cNvPr>
          <p:cNvSpPr>
            <a:spLocks noGrp="1"/>
          </p:cNvSpPr>
          <p:nvPr>
            <p:ph idx="1"/>
          </p:nvPr>
        </p:nvSpPr>
        <p:spPr>
          <a:xfrm>
            <a:off x="838200" y="1844841"/>
            <a:ext cx="10515600" cy="4332121"/>
          </a:xfrm>
        </p:spPr>
        <p:txBody>
          <a:bodyPr/>
          <a:lstStyle/>
          <a:p>
            <a:pPr marL="0" indent="0" algn="just">
              <a:buNone/>
            </a:pPr>
            <a:endPar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effective management of human resources requires organizations to gather information from external agencies and provide information to employees to ensure compliance with laws, regulations, and industry standards</a:t>
            </a:r>
          </a:p>
          <a:p>
            <a:pPr marL="0" indent="0" algn="just">
              <a:buNone/>
            </a:pPr>
            <a:endParaRPr lang="en-US"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A</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s well as to support employee development and well-being. </a:t>
            </a:r>
          </a:p>
          <a:p>
            <a:pPr marL="0" indent="0" algn="just">
              <a:buNone/>
            </a:pPr>
            <a:endParaRPr lang="en-US"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xmlns="" val="4285558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50CC553A-A7D7-CCC8-51DF-FE67233D2AE3}"/>
              </a:ext>
            </a:extLst>
          </p:cNvPr>
          <p:cNvSpPr>
            <a:spLocks noGrp="1"/>
          </p:cNvSpPr>
          <p:nvPr>
            <p:ph type="title"/>
          </p:nvPr>
        </p:nvSpPr>
        <p:spPr>
          <a:xfrm>
            <a:off x="838200" y="1780674"/>
            <a:ext cx="10515600" cy="3737810"/>
          </a:xfrm>
        </p:spPr>
        <p:txBody>
          <a:bodyPr/>
          <a:lstStyle/>
          <a:p>
            <a:r>
              <a:rPr lang="en-US" dirty="0"/>
              <a:t>                             </a:t>
            </a:r>
            <a:r>
              <a:rPr lang="en-US" sz="5400" b="1" dirty="0"/>
              <a:t>Thank you</a:t>
            </a:r>
          </a:p>
        </p:txBody>
      </p:sp>
    </p:spTree>
    <p:extLst>
      <p:ext uri="{BB962C8B-B14F-4D97-AF65-F5344CB8AC3E}">
        <p14:creationId xmlns:p14="http://schemas.microsoft.com/office/powerpoint/2010/main" xmlns="" val="21258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166B83-A38C-539F-6687-2F3E344BE2AE}"/>
              </a:ext>
            </a:extLst>
          </p:cNvPr>
          <p:cNvSpPr>
            <a:spLocks noGrp="1"/>
          </p:cNvSpPr>
          <p:nvPr>
            <p:ph type="title"/>
          </p:nvPr>
        </p:nvSpPr>
        <p:spPr>
          <a:xfrm>
            <a:off x="838200" y="144379"/>
            <a:ext cx="10515600" cy="1395663"/>
          </a:xfrm>
        </p:spPr>
        <p:txBody>
          <a:bodyPr>
            <a:normAutofit fontScale="90000"/>
          </a:bodyPr>
          <a:lstStyle/>
          <a:p>
            <a:r>
              <a:rPr lang="en-US" sz="18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18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18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18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31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In</a:t>
            </a:r>
            <a:r>
              <a:rPr lang="en-US" sz="31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31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Human Resource Management, organizations often need to work with external agencies and employees in order to effectively manage and maintain their workforce. </a:t>
            </a:r>
            <a:br>
              <a:rPr lang="en-US" sz="31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endParaRPr lang="en-US" sz="3100" dirty="0"/>
          </a:p>
        </p:txBody>
      </p:sp>
      <p:sp>
        <p:nvSpPr>
          <p:cNvPr id="3" name="Content Placeholder 2">
            <a:extLst>
              <a:ext uri="{FF2B5EF4-FFF2-40B4-BE49-F238E27FC236}">
                <a16:creationId xmlns:a16="http://schemas.microsoft.com/office/drawing/2014/main" xmlns="" id="{D9932597-5AC4-ADFE-6BEE-7DB2B4FAB3A3}"/>
              </a:ext>
            </a:extLst>
          </p:cNvPr>
          <p:cNvSpPr>
            <a:spLocks noGrp="1"/>
          </p:cNvSpPr>
          <p:nvPr>
            <p:ph idx="1"/>
          </p:nvPr>
        </p:nvSpPr>
        <p:spPr>
          <a:xfrm>
            <a:off x="1010652" y="1828800"/>
            <a:ext cx="10343147" cy="4523875"/>
          </a:xfrm>
        </p:spPr>
        <p:txBody>
          <a:bodyPr>
            <a:normAutofit fontScale="77500" lnSpcReduction="20000"/>
          </a:bodyPr>
          <a:lstStyle/>
          <a:p>
            <a:pPr marL="0" indent="0" algn="ctr">
              <a:lnSpc>
                <a:spcPct val="107000"/>
              </a:lnSpc>
              <a:spcBef>
                <a:spcPts val="0"/>
              </a:spcBef>
              <a:buNone/>
            </a:pPr>
            <a:r>
              <a:rPr lang="en-US" sz="4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Here, we will discuss the requirements for information from external agencies and employees in</a:t>
            </a:r>
            <a:r>
              <a:rPr lang="en-US" sz="40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4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HRM.</a:t>
            </a:r>
            <a:r>
              <a:rPr lang="en-US" sz="40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0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sz="4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indent="0" algn="just">
              <a:lnSpc>
                <a:spcPct val="107000"/>
              </a:lnSpc>
              <a:spcBef>
                <a:spcPts val="0"/>
              </a:spcBef>
              <a:buNone/>
            </a:pPr>
            <a:r>
              <a:rPr lang="en-US" sz="4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Requirements for Information:</a:t>
            </a:r>
            <a:endParaRPr lang="en-US" sz="40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Personal and Professional Development </a:t>
            </a:r>
            <a:endPar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Compensation and Benefits </a:t>
            </a:r>
            <a:endPar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Performance Management </a:t>
            </a:r>
            <a:endPar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Workplace Policies and Procedures</a:t>
            </a:r>
            <a:endPar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Job Openings and Promotional Opportunities</a:t>
            </a:r>
            <a:endPar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1836894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F48667-49C2-6E89-7B5C-EBAA6D76A356}"/>
              </a:ext>
            </a:extLst>
          </p:cNvPr>
          <p:cNvSpPr>
            <a:spLocks noGrp="1"/>
          </p:cNvSpPr>
          <p:nvPr>
            <p:ph type="title"/>
          </p:nvPr>
        </p:nvSpPr>
        <p:spPr>
          <a:xfrm>
            <a:off x="838200" y="365125"/>
            <a:ext cx="10515600" cy="902201"/>
          </a:xfrm>
        </p:spPr>
        <p:txBody>
          <a:bodyPr>
            <a:normAutofit/>
          </a:bodyPr>
          <a:lstStyle/>
          <a:p>
            <a:pPr marL="0" marR="0" algn="just">
              <a:lnSpc>
                <a:spcPct val="107000"/>
              </a:lnSpc>
              <a:spcBef>
                <a:spcPts val="0"/>
              </a:spcBef>
              <a:spcAft>
                <a:spcPts val="0"/>
              </a:spcAft>
            </a:pPr>
            <a:r>
              <a:rPr lang="en-US" sz="4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Organizational Requirements for Information:</a:t>
            </a:r>
            <a:endParaRPr lang="en-US" sz="4000" b="1"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91066120-4463-E231-CCC2-3DF79A4845A8}"/>
              </a:ext>
            </a:extLst>
          </p:cNvPr>
          <p:cNvSpPr>
            <a:spLocks noGrp="1"/>
          </p:cNvSpPr>
          <p:nvPr>
            <p:ph idx="1"/>
          </p:nvPr>
        </p:nvSpPr>
        <p:spPr>
          <a:xfrm>
            <a:off x="838200" y="1267326"/>
            <a:ext cx="10515600" cy="4909637"/>
          </a:xfrm>
        </p:spPr>
        <p:txBody>
          <a:bodyPr>
            <a:normAutofit fontScale="92500" lnSpcReduction="20000"/>
          </a:bodyPr>
          <a:lstStyle/>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Recruitment and Selection</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Training and Development</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Legal Compliance</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Benefits and Compensation</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Performance Management </a:t>
            </a:r>
          </a:p>
          <a:p>
            <a:pPr marL="0" marR="0" indent="0" algn="just">
              <a:lnSpc>
                <a:spcPct val="107000"/>
              </a:lnSpc>
              <a:spcBef>
                <a:spcPts val="0"/>
              </a:spcBef>
              <a:spcAft>
                <a:spcPts val="0"/>
              </a:spcAft>
              <a:buNone/>
            </a:pP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err="1">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Labour</a:t>
            </a: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Market Trends</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286212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169913-7665-8C88-2AC2-583B827DD73E}"/>
              </a:ext>
            </a:extLst>
          </p:cNvPr>
          <p:cNvSpPr>
            <a:spLocks noGrp="1"/>
          </p:cNvSpPr>
          <p:nvPr>
            <p:ph type="title"/>
          </p:nvPr>
        </p:nvSpPr>
        <p:spPr>
          <a:xfrm>
            <a:off x="838200" y="208547"/>
            <a:ext cx="10515600" cy="1283369"/>
          </a:xfrm>
        </p:spPr>
        <p:txBody>
          <a:bodyPr>
            <a:noAutofit/>
          </a:bodyPr>
          <a:lstStyle/>
          <a:p>
            <a:pPr algn="ctr"/>
            <a:r>
              <a:rPr lang="en-US" sz="1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1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1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1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2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In</a:t>
            </a:r>
            <a:r>
              <a:rPr lang="en-US" sz="20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2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Human Resource Management, organizations often need to work with external agencies and employees in order to effectively manage and maintain their workforce. Here, we will discuss the requirements for information from external agencies and employees in</a:t>
            </a:r>
            <a:r>
              <a:rPr lang="en-US" sz="20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2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HRM.</a:t>
            </a:r>
            <a:r>
              <a:rPr lang="en-US" sz="20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20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r>
              <a:rPr lang="en-US" sz="2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2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2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20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endParaRPr lang="en-US" sz="2000" dirty="0"/>
          </a:p>
        </p:txBody>
      </p:sp>
      <p:sp>
        <p:nvSpPr>
          <p:cNvPr id="3" name="Content Placeholder 2">
            <a:extLst>
              <a:ext uri="{FF2B5EF4-FFF2-40B4-BE49-F238E27FC236}">
                <a16:creationId xmlns:a16="http://schemas.microsoft.com/office/drawing/2014/main" xmlns="" id="{C8F8475C-95D2-D6C1-2F8F-D720624DF72E}"/>
              </a:ext>
            </a:extLst>
          </p:cNvPr>
          <p:cNvSpPr>
            <a:spLocks noGrp="1"/>
          </p:cNvSpPr>
          <p:nvPr>
            <p:ph sz="half" idx="1"/>
          </p:nvPr>
        </p:nvSpPr>
        <p:spPr>
          <a:xfrm>
            <a:off x="561474" y="1491916"/>
            <a:ext cx="5181600" cy="4685047"/>
          </a:xfrm>
        </p:spPr>
        <p:txBody>
          <a:bodyPr>
            <a:normAutofit fontScale="77500" lnSpcReduction="20000"/>
          </a:bodyPr>
          <a:lstStyle/>
          <a:p>
            <a:pPr marL="0" indent="0" algn="ctr">
              <a:lnSpc>
                <a:spcPct val="107000"/>
              </a:lnSpc>
              <a:spcBef>
                <a:spcPts val="0"/>
              </a:spcBef>
              <a:buNone/>
            </a:pPr>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Requirements for Information:</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endParaRPr lang="en-US" sz="1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Personal and Professional Development </a:t>
            </a:r>
          </a:p>
          <a:p>
            <a:pPr marL="0" marR="0" indent="0" algn="just">
              <a:lnSpc>
                <a:spcPct val="107000"/>
              </a:lnSpc>
              <a:spcBef>
                <a:spcPts val="0"/>
              </a:spcBef>
              <a:spcAft>
                <a:spcPts val="0"/>
              </a:spcAft>
              <a:buNone/>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Compensation and Benefits </a:t>
            </a:r>
          </a:p>
          <a:p>
            <a:pPr marL="0" marR="0" algn="just">
              <a:lnSpc>
                <a:spcPct val="107000"/>
              </a:lnSpc>
              <a:spcBef>
                <a:spcPts val="0"/>
              </a:spcBef>
              <a:spcAft>
                <a:spcPts val="0"/>
              </a:spcAft>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Performance Management </a:t>
            </a:r>
          </a:p>
          <a:p>
            <a:pPr marL="0" marR="0" algn="just">
              <a:lnSpc>
                <a:spcPct val="107000"/>
              </a:lnSpc>
              <a:spcBef>
                <a:spcPts val="0"/>
              </a:spcBef>
              <a:spcAft>
                <a:spcPts val="0"/>
              </a:spcAft>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Workplace Policies and Procedures</a:t>
            </a:r>
          </a:p>
          <a:p>
            <a:pPr marL="0" marR="0" indent="0" algn="just">
              <a:lnSpc>
                <a:spcPct val="107000"/>
              </a:lnSpc>
              <a:spcBef>
                <a:spcPts val="0"/>
              </a:spcBef>
              <a:spcAft>
                <a:spcPts val="0"/>
              </a:spcAft>
              <a:buNone/>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Job Openings and Promotional Opportunities</a:t>
            </a: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xmlns="" id="{1D1CE1F4-7CF3-5551-4725-CAE4D6FFA951}"/>
              </a:ext>
            </a:extLst>
          </p:cNvPr>
          <p:cNvSpPr>
            <a:spLocks noGrp="1"/>
          </p:cNvSpPr>
          <p:nvPr>
            <p:ph sz="half" idx="2"/>
          </p:nvPr>
        </p:nvSpPr>
        <p:spPr>
          <a:xfrm>
            <a:off x="6448926" y="1491916"/>
            <a:ext cx="5181600" cy="4411579"/>
          </a:xfrm>
        </p:spPr>
        <p:txBody>
          <a:bodyPr>
            <a:normAutofit fontScale="77500" lnSpcReduction="20000"/>
          </a:bodyPr>
          <a:lstStyle/>
          <a:p>
            <a:pPr marL="0" indent="0" algn="ctr">
              <a:buNone/>
            </a:pPr>
            <a:r>
              <a:rPr lang="en-US" sz="28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Organizational Requirements for Information:</a:t>
            </a:r>
          </a:p>
          <a:p>
            <a:pPr marL="0" marR="0" indent="0" algn="just">
              <a:lnSpc>
                <a:spcPct val="107000"/>
              </a:lnSpc>
              <a:spcBef>
                <a:spcPts val="0"/>
              </a:spcBef>
              <a:spcAft>
                <a:spcPts val="0"/>
              </a:spcAft>
              <a:buNone/>
            </a:pPr>
            <a:endPar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Recruitment and Selection</a:t>
            </a: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800" kern="100" dirty="0">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Training and Development</a:t>
            </a: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Legal Compliance</a:t>
            </a: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Benefits and Compensation</a:t>
            </a: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Performance Management </a:t>
            </a:r>
          </a:p>
          <a:p>
            <a:pPr marL="0" marR="0" indent="0" algn="just">
              <a:lnSpc>
                <a:spcPct val="107000"/>
              </a:lnSpc>
              <a:spcBef>
                <a:spcPts val="0"/>
              </a:spcBef>
              <a:spcAft>
                <a:spcPts val="0"/>
              </a:spcAft>
              <a:buNone/>
            </a:pP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kern="0" dirty="0" err="1">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Labour</a:t>
            </a:r>
            <a:r>
              <a:rPr lang="en-US" sz="2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Market Trends</a:t>
            </a:r>
            <a:endParaRPr lang="en-US" sz="2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1669927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E981CA05-CC24-2939-6C6B-3A9722EA495A}"/>
              </a:ext>
            </a:extLst>
          </p:cNvPr>
          <p:cNvSpPr>
            <a:spLocks noGrp="1"/>
          </p:cNvSpPr>
          <p:nvPr>
            <p:ph type="title"/>
          </p:nvPr>
        </p:nvSpPr>
        <p:spPr>
          <a:xfrm>
            <a:off x="838200" y="176463"/>
            <a:ext cx="10515600" cy="946485"/>
          </a:xfrm>
        </p:spPr>
        <p:txBody>
          <a:bodyPr>
            <a:normAutofit fontScale="90000"/>
          </a:bodyPr>
          <a:lstStyle/>
          <a:p>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Organizational Requirements for Information:</a:t>
            </a:r>
            <a: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6" name="Content Placeholder 5">
            <a:extLst>
              <a:ext uri="{FF2B5EF4-FFF2-40B4-BE49-F238E27FC236}">
                <a16:creationId xmlns:a16="http://schemas.microsoft.com/office/drawing/2014/main" xmlns="" id="{0D9DC735-5120-0C35-1F35-C2846F35F5EE}"/>
              </a:ext>
            </a:extLst>
          </p:cNvPr>
          <p:cNvSpPr>
            <a:spLocks noGrp="1"/>
          </p:cNvSpPr>
          <p:nvPr>
            <p:ph idx="1"/>
          </p:nvPr>
        </p:nvSpPr>
        <p:spPr>
          <a:xfrm>
            <a:off x="838200" y="1122948"/>
            <a:ext cx="10696074" cy="5229726"/>
          </a:xfrm>
        </p:spPr>
        <p:txBody>
          <a:bodyPr>
            <a:normAutofit/>
          </a:bodyPr>
          <a:lstStyle/>
          <a:p>
            <a:pPr marL="0" marR="0" indent="0" algn="just">
              <a:lnSpc>
                <a:spcPct val="107000"/>
              </a:lnSpc>
              <a:spcBef>
                <a:spcPts val="0"/>
              </a:spcBef>
              <a:spcAft>
                <a:spcPts val="0"/>
              </a:spcAft>
              <a:buNone/>
            </a:pPr>
            <a: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2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Recruitment and Selection</a:t>
            </a: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When it comes to recruitment and selection, </a:t>
            </a:r>
            <a:r>
              <a:rPr lang="en-US" sz="2400" kern="0" dirty="0" err="1">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organisations</a:t>
            </a: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need information from external agencies such as recruitment firms, job boards, and social media platforms. This information includes potential candidate profiles, resumes, and skills assessments.</a:t>
            </a:r>
            <a:endParaRPr lang="en-US" sz="2400" kern="100" dirty="0">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Training and Development: </a:t>
            </a: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Organisations require information from external training providers on course materials, training schedules, and participant feedback to ensure that employees receive the necessary training and development.</a:t>
            </a:r>
            <a:endParaRPr lang="en-US" sz="2400" kern="100" dirty="0">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2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Legal Compliance: </a:t>
            </a: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HRM needs information from external legal agencies to ensure compliance with employment laws, regulations, and industry standards. This includes updates on changes in labor laws and guidelines on workplace health and safety.</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3891003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E7C30A-EA33-8C5B-8035-8C3DBCD258E3}"/>
              </a:ext>
            </a:extLst>
          </p:cNvPr>
          <p:cNvSpPr>
            <a:spLocks noGrp="1"/>
          </p:cNvSpPr>
          <p:nvPr>
            <p:ph type="title"/>
          </p:nvPr>
        </p:nvSpPr>
        <p:spPr>
          <a:xfrm>
            <a:off x="838200" y="365126"/>
            <a:ext cx="10515600" cy="966370"/>
          </a:xfrm>
        </p:spPr>
        <p:txBody>
          <a:bodyPr>
            <a:normAutofit fontScale="90000"/>
          </a:bodyPr>
          <a:lstStyle/>
          <a:p>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Organizational Requirements for Information:</a:t>
            </a:r>
            <a: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B6FECDFA-FDD8-F064-BA3F-BFCA2BEF12B2}"/>
              </a:ext>
            </a:extLst>
          </p:cNvPr>
          <p:cNvSpPr>
            <a:spLocks noGrp="1"/>
          </p:cNvSpPr>
          <p:nvPr>
            <p:ph idx="1"/>
          </p:nvPr>
        </p:nvSpPr>
        <p:spPr>
          <a:xfrm>
            <a:off x="838200" y="962526"/>
            <a:ext cx="10515600" cy="5530348"/>
          </a:xfrm>
        </p:spPr>
        <p:txBody>
          <a:bodyPr>
            <a:normAutofit lnSpcReduction="10000"/>
          </a:bodyPr>
          <a:lstStyle/>
          <a:p>
            <a:pPr marL="0" marR="0" indent="0" algn="just">
              <a:lnSpc>
                <a:spcPct val="107000"/>
              </a:lnSpc>
              <a:spcBef>
                <a:spcPts val="0"/>
              </a:spcBef>
              <a:spcAft>
                <a:spcPts val="0"/>
              </a:spcAft>
              <a:buNone/>
            </a:pPr>
            <a:r>
              <a:rPr lang="en-US"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Benefits and Compensation: </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Organisations require information from external benefits providers such as insurance companies and retirement funds to manage employee benefits and compensation packages.</a:t>
            </a: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Performance Management: </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HRM may need information from external consulting firms or performance management software providers to track and evaluate employee performance.</a:t>
            </a: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b="1" kern="0" dirty="0" err="1">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Labour</a:t>
            </a:r>
            <a:r>
              <a:rPr lang="en-US"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Market Trends:</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Organisations need information from external sources such as labor market data and industry reports to stay informed about market trends and make strategic decisions regarding workforce planning.</a:t>
            </a: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3921697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FB6093-FC60-FD87-8D97-8396DA0787F2}"/>
              </a:ext>
            </a:extLst>
          </p:cNvPr>
          <p:cNvSpPr>
            <a:spLocks noGrp="1"/>
          </p:cNvSpPr>
          <p:nvPr>
            <p:ph type="title"/>
          </p:nvPr>
        </p:nvSpPr>
        <p:spPr>
          <a:xfrm>
            <a:off x="838200" y="365125"/>
            <a:ext cx="10515600" cy="886159"/>
          </a:xfrm>
        </p:spPr>
        <p:txBody>
          <a:bodyPr>
            <a:normAutofit fontScale="90000"/>
          </a:bodyPr>
          <a:lstStyle/>
          <a:p>
            <a: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b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40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Requirements for Information:</a:t>
            </a:r>
            <a:r>
              <a:rPr lang="en-US" sz="40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0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xmlns="" id="{50C382CD-281B-8077-CE17-08FA0A94B45C}"/>
              </a:ext>
            </a:extLst>
          </p:cNvPr>
          <p:cNvSpPr>
            <a:spLocks noGrp="1"/>
          </p:cNvSpPr>
          <p:nvPr>
            <p:ph idx="1"/>
          </p:nvPr>
        </p:nvSpPr>
        <p:spPr>
          <a:xfrm>
            <a:off x="838200" y="1540042"/>
            <a:ext cx="10515600" cy="4636921"/>
          </a:xfrm>
        </p:spPr>
        <p:txBody>
          <a:bodyPr/>
          <a:lstStyle/>
          <a:p>
            <a:pPr marL="0" marR="0" indent="0" algn="just">
              <a:lnSpc>
                <a:spcPct val="107000"/>
              </a:lnSpc>
              <a:spcBef>
                <a:spcPts val="0"/>
              </a:spcBef>
              <a:spcAft>
                <a:spcPts val="0"/>
              </a:spcAft>
              <a:buNone/>
            </a:pPr>
            <a:r>
              <a:rPr lang="en-US" sz="2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Personal and Professional Development: </a:t>
            </a: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Employees may require information from HRM regarding training opportunities, career development programs, and mentoring resources to enhance their skills and advance their careers.</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2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Compensation and Benefits: </a:t>
            </a: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Employees need information about their compensation packages, benefits, and retirement plans to make informed decisions about their financial well-being.</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24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Performance Management: </a:t>
            </a:r>
            <a:r>
              <a:rPr lang="en-US" sz="2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Employees require regular feedback and performance evaluation from HRM to understand their strengths and areas for improvement.</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161714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94761D-4FAD-2979-3665-BB8FB725FE16}"/>
              </a:ext>
            </a:extLst>
          </p:cNvPr>
          <p:cNvSpPr>
            <a:spLocks noGrp="1"/>
          </p:cNvSpPr>
          <p:nvPr>
            <p:ph type="title"/>
          </p:nvPr>
        </p:nvSpPr>
        <p:spPr/>
        <p:txBody>
          <a:bodyPr/>
          <a:lstStyle/>
          <a:p>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Requirements for Information:</a:t>
            </a:r>
            <a: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7BDD69C7-C1DE-48F1-EDBF-F263FC46E7AD}"/>
              </a:ext>
            </a:extLst>
          </p:cNvPr>
          <p:cNvSpPr>
            <a:spLocks noGrp="1"/>
          </p:cNvSpPr>
          <p:nvPr>
            <p:ph idx="1"/>
          </p:nvPr>
        </p:nvSpPr>
        <p:spPr>
          <a:xfrm>
            <a:off x="838200" y="1138989"/>
            <a:ext cx="10515600" cy="5037974"/>
          </a:xfrm>
        </p:spPr>
        <p:txBody>
          <a:bodyPr/>
          <a:lstStyle/>
          <a:p>
            <a:pPr marL="0" marR="0" indent="0" algn="just">
              <a:lnSpc>
                <a:spcPct val="107000"/>
              </a:lnSpc>
              <a:spcBef>
                <a:spcPts val="0"/>
              </a:spcBef>
              <a:spcAft>
                <a:spcPts val="0"/>
              </a:spcAft>
              <a:buNone/>
            </a:pPr>
            <a:r>
              <a:rPr lang="en-US" sz="18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Workplace Policies and Procedures:</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Employees need to be informed about the company's policies and procedures, such as code of conduct, anti-discrimination policies, and grievance procedures, to ensure a healthy and equitable work environment.</a:t>
            </a: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Job Openings and Promotional Opportunities:</a:t>
            </a: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Employees need to be informed about internal job openings and career advancement opportunities within the organization.</a:t>
            </a: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781514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236B12-8169-EFD8-C71E-C3CD2261C160}"/>
              </a:ext>
            </a:extLst>
          </p:cNvPr>
          <p:cNvSpPr>
            <a:spLocks noGrp="1"/>
          </p:cNvSpPr>
          <p:nvPr>
            <p:ph type="title"/>
          </p:nvPr>
        </p:nvSpPr>
        <p:spPr/>
        <p:txBody>
          <a:bodyPr/>
          <a:lstStyle/>
          <a:p>
            <a:r>
              <a:rPr lang="en-US" kern="0" dirty="0">
                <a:solidFill>
                  <a:srgbClr val="222222"/>
                </a:solidFill>
                <a:highlight>
                  <a:srgbClr val="FFFFFF"/>
                </a:highlight>
                <a:latin typeface="Calibri" panose="020F0502020204030204" pitchFamily="34" charset="0"/>
                <a:cs typeface="Calibri" panose="020F0502020204030204" pitchFamily="34" charset="0"/>
              </a:rPr>
              <a:t>Conclusion</a:t>
            </a:r>
            <a:endParaRPr lang="en-US" dirty="0"/>
          </a:p>
        </p:txBody>
      </p:sp>
      <p:sp>
        <p:nvSpPr>
          <p:cNvPr id="3" name="Content Placeholder 2">
            <a:extLst>
              <a:ext uri="{FF2B5EF4-FFF2-40B4-BE49-F238E27FC236}">
                <a16:creationId xmlns:a16="http://schemas.microsoft.com/office/drawing/2014/main" xmlns="" id="{269A11F3-31E1-71AF-06F3-5D65A6009C33}"/>
              </a:ext>
            </a:extLst>
          </p:cNvPr>
          <p:cNvSpPr>
            <a:spLocks noGrp="1"/>
          </p:cNvSpPr>
          <p:nvPr>
            <p:ph idx="1"/>
          </p:nvPr>
        </p:nvSpPr>
        <p:spPr>
          <a:xfrm>
            <a:off x="838200" y="1825625"/>
            <a:ext cx="10515600" cy="1325563"/>
          </a:xfrm>
        </p:spPr>
        <p:txBody>
          <a:bodyPr>
            <a:normAutofit lnSpcReduction="10000"/>
          </a:bodyPr>
          <a:lstStyle/>
          <a:p>
            <a:pPr marL="0" indent="0">
              <a:buNone/>
            </a:pPr>
            <a:endPar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n-US"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Communication and transparency play a crucial role in managing these requirements effectively.</a:t>
            </a:r>
            <a:endParaRPr lang="en-US"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941545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TotalTime>
  <Words>426</Words>
  <Application>Microsoft Office PowerPoint</Application>
  <PresentationFormat>Custom</PresentationFormat>
  <Paragraphs>84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Course-  Human Resource Management Module -1 Organizational external agency and employee requirements for information</vt:lpstr>
      <vt:lpstr>  In Human Resource Management, organizations often need to work with external agencies and employees in order to effectively manage and maintain their workforce.  </vt:lpstr>
      <vt:lpstr>Organizational Requirements for Information:</vt:lpstr>
      <vt:lpstr>  In Human Resource Management, organizations often need to work with external agencies and employees in order to effectively manage and maintain their workforce. Here, we will discuss the requirements for information from external agencies and employees in HRM.   </vt:lpstr>
      <vt:lpstr> Organizational Requirements for Information: </vt:lpstr>
      <vt:lpstr>Organizational Requirements for Information: </vt:lpstr>
      <vt:lpstr>                                                             Employee Requirements for Information: </vt:lpstr>
      <vt:lpstr>Employee Requirements for Information: </vt:lpstr>
      <vt:lpstr>Conclusion</vt:lpstr>
      <vt:lpstr>                In summary</vt:lpstr>
      <vt:lpstr>                             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external agency and employee requirements for information</dc:title>
  <dc:creator>Mita Basu</dc:creator>
  <cp:lastModifiedBy>UC</cp:lastModifiedBy>
  <cp:revision>13</cp:revision>
  <dcterms:created xsi:type="dcterms:W3CDTF">2024-06-01T11:46:16Z</dcterms:created>
  <dcterms:modified xsi:type="dcterms:W3CDTF">2024-07-01T08:27:11Z</dcterms:modified>
</cp:coreProperties>
</file>